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ECCB-8CEE-4AF1-A4D5-CBCC5F583493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6277A-BE5B-44A2-9A24-1DC5DE6911F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123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ECCB-8CEE-4AF1-A4D5-CBCC5F583493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6277A-BE5B-44A2-9A24-1DC5DE6911F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588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ECCB-8CEE-4AF1-A4D5-CBCC5F583493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6277A-BE5B-44A2-9A24-1DC5DE6911F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2466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ECCB-8CEE-4AF1-A4D5-CBCC5F583493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6277A-BE5B-44A2-9A24-1DC5DE6911F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66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ECCB-8CEE-4AF1-A4D5-CBCC5F583493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6277A-BE5B-44A2-9A24-1DC5DE6911F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67712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ECCB-8CEE-4AF1-A4D5-CBCC5F583493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6277A-BE5B-44A2-9A24-1DC5DE6911F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745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ECCB-8CEE-4AF1-A4D5-CBCC5F583493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6277A-BE5B-44A2-9A24-1DC5DE6911F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805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ECCB-8CEE-4AF1-A4D5-CBCC5F583493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6277A-BE5B-44A2-9A24-1DC5DE6911F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775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ECCB-8CEE-4AF1-A4D5-CBCC5F583493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6277A-BE5B-44A2-9A24-1DC5DE6911F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944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ECCB-8CEE-4AF1-A4D5-CBCC5F583493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6277A-BE5B-44A2-9A24-1DC5DE6911F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25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ECCB-8CEE-4AF1-A4D5-CBCC5F583493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6277A-BE5B-44A2-9A24-1DC5DE6911F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210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BECCB-8CEE-4AF1-A4D5-CBCC5F583493}" type="datetimeFigureOut">
              <a:rPr lang="ar-IQ" smtClean="0"/>
              <a:t>15/01/1441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6277A-BE5B-44A2-9A24-1DC5DE6911F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5832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856984" cy="6552728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ar-IQ" sz="3600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Simplified Arabic"/>
              </a:rPr>
              <a:t>المادة(8) ابتداء اللعب واستئنافه  </a:t>
            </a:r>
            <a:r>
              <a:rPr lang="en-US" sz="3300" b="1" dirty="0" smtClean="0">
                <a:solidFill>
                  <a:srgbClr val="C00000"/>
                </a:solidFill>
                <a:effectLst/>
                <a:latin typeface="Simplified Arabic"/>
                <a:ea typeface="Times New Roman"/>
                <a:cs typeface="Simplified Arabic"/>
              </a:rPr>
              <a:t>Start playing and resuming</a:t>
            </a:r>
            <a:endParaRPr lang="en-US" sz="2800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     يبدأ كل شوط من المباراة وكذلك كل شوط من الوقت الاضافي بركلة البداية بالإضافة الى استئناف اللعب بعد إحراز هدف ، تعد الركلات الحرة ( المباشرة وغير المباشرة ) وركلات الجزاء ورميات التماس وركلات المرمى والركلات الركنية استئنافاً أخر للعب .</a:t>
            </a:r>
            <a:r>
              <a:rPr lang="ar-IQ" dirty="0" smtClean="0">
                <a:solidFill>
                  <a:srgbClr val="1F497D"/>
                </a:solidFill>
                <a:effectLst/>
                <a:latin typeface="Times New Roman"/>
                <a:ea typeface="Times New Roman"/>
                <a:cs typeface="Simplified Arabic"/>
              </a:rPr>
              <a:t> 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Simplified Arabic"/>
              </a:rPr>
              <a:t>1- ركلة بداية المباراة 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الفريق الذي يربح القرعة يحدد المرمى الذي سيهاجمه خلال الشوط الأول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يقوم الفريق المنافس بتنفيذ ركلة البداية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بعد أحراز أحد الفريقين لهدف ، يقوم المنافس بتنفيذ ركلة البداية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تكون الكرة في اللعب عندما يتم ركلها وتحركها بوضوح 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يجوز أحراز هدف مباشرة في مرمى الفريق المنافس من ركلة البداية .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b="1" dirty="0" smtClean="0">
                <a:solidFill>
                  <a:srgbClr val="00B050"/>
                </a:solidFill>
                <a:effectLst/>
                <a:latin typeface="Times New Roman"/>
                <a:ea typeface="Times New Roman"/>
                <a:cs typeface="Simplified Arabic"/>
              </a:rPr>
              <a:t>* المخالفات والعقوبات </a:t>
            </a:r>
            <a:endParaRPr lang="en-US" dirty="0" smtClean="0">
              <a:solidFill>
                <a:srgbClr val="00B050"/>
              </a:solidFill>
              <a:effectLst/>
              <a:latin typeface="Times New Roman"/>
              <a:ea typeface="Times New Roman"/>
              <a:cs typeface="Simplified Arabic"/>
            </a:endParaRPr>
          </a:p>
          <a:p>
            <a:pPr algn="just"/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في حال قيام اللاعب الذي يقوم بتنفيذ ركلة البداية بلمسها مرة أخرى قبل أن تلمس لاعباً أخر يتم منح ركلة حرة غير مباشرة ، أو في حال تعمد لمس الكرة باليد يتم منح ركلة حرة مباشرة .</a:t>
            </a:r>
            <a:endParaRPr lang="en-US" dirty="0">
              <a:effectLst/>
              <a:latin typeface="Times New Roman"/>
              <a:ea typeface="Times New Roman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83500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ar-IQ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Simplified Arabic"/>
              </a:rPr>
              <a:t>2- اسقاط الكرة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    يقوم الحكم بإسقاط الكرة في موقعها أثناء إيقاف اللعب ، باستثناء إيقاف اللعب داخل منطقة المرمى ، حيث يتم إسقاط الكرة عند خط منطقة المرمى الموازي لخط المرمى عند النقطة الأقرب لموقع الكرة أثناء إيقاف اللعب 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تصبح الكرة في اللعب عندما تلمس الأرض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يجوز لأي عدد من اللاعبين المنافسين للحصول على الكرة أثناء إسقاطها ( بما في ذلك حارس المرمى ) ، ولا يجوز للحكم تحديد من يتنافس على نيل الكرة أو نتيجة هذا الأسقاط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endParaRPr lang="ar-IQ" b="1" dirty="0" smtClean="0">
              <a:solidFill>
                <a:srgbClr val="00B050"/>
              </a:solidFill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b="1" dirty="0" smtClean="0">
                <a:solidFill>
                  <a:srgbClr val="00B050"/>
                </a:solidFill>
                <a:latin typeface="Times New Roman"/>
                <a:ea typeface="Times New Roman"/>
                <a:cs typeface="Simplified Arabic"/>
              </a:rPr>
              <a:t>* </a:t>
            </a:r>
            <a:r>
              <a:rPr lang="ar-IQ" b="1" dirty="0" smtClean="0">
                <a:solidFill>
                  <a:srgbClr val="00B050"/>
                </a:solidFill>
                <a:effectLst/>
                <a:latin typeface="Times New Roman"/>
                <a:ea typeface="Times New Roman"/>
                <a:cs typeface="Simplified Arabic"/>
              </a:rPr>
              <a:t>المخالفات والعقوبات </a:t>
            </a:r>
            <a:endParaRPr lang="en-US" dirty="0" smtClean="0">
              <a:solidFill>
                <a:srgbClr val="00B050"/>
              </a:solidFill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 يتم اسقاط الكرة مرة أخرى في الحالات التالية :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تلمس لاعباً قبل أن تلمس الأرض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تغادر ميدان اللعب بعد لمسها الأرض بدون أن تلمس أي لاعب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في حال دخول الكرة المسقطة إلى المرمى بدون أن تلمس لاعبين اثنين كحد أدنى ، يتم استئناف اللعب على النحو التالي :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ركلة مرمى في حال دخولها مرمى الفريق المنافس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ركلة ركنية في حال دخولها مرمى الفريق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sz="3600" b="1" dirty="0" smtClean="0">
                <a:solidFill>
                  <a:srgbClr val="1F497D"/>
                </a:solidFill>
                <a:effectLst/>
                <a:latin typeface="Times New Roman"/>
                <a:ea typeface="Times New Roman"/>
                <a:cs typeface="Simplified Arabic"/>
              </a:rPr>
              <a:t> 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8308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552728"/>
          </a:xfrm>
        </p:spPr>
        <p:txBody>
          <a:bodyPr/>
          <a:lstStyle/>
          <a:p>
            <a:pPr marL="0" indent="0" algn="just">
              <a:buNone/>
            </a:pPr>
            <a:r>
              <a:rPr lang="ar-IQ" sz="4000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Simplified Arabic"/>
              </a:rPr>
              <a:t>المادة(9) الكرة داخل اللعب وخارجه</a:t>
            </a:r>
          </a:p>
          <a:p>
            <a:pPr marL="0" indent="0" algn="just">
              <a:buNone/>
            </a:pPr>
            <a:r>
              <a:rPr lang="ar-IQ" b="1" dirty="0">
                <a:solidFill>
                  <a:srgbClr val="C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Simplified Arabic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Simplified Arabic"/>
                <a:ea typeface="Times New Roman"/>
                <a:cs typeface="Simplified Arabic"/>
              </a:rPr>
              <a:t>The ball inside and outside the game</a:t>
            </a:r>
            <a:r>
              <a:rPr lang="ar-IQ" sz="2800" b="1" dirty="0" smtClean="0">
                <a:solidFill>
                  <a:srgbClr val="C00000"/>
                </a:solidFill>
                <a:effectLst/>
                <a:latin typeface="Simplified Arabic"/>
                <a:ea typeface="Times New Roman"/>
                <a:cs typeface="Simplified Arabic"/>
              </a:rPr>
              <a:t> )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تكون الكرة خارج اللعب في الحالات التالية :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تجاوزها بكاملها لخط المرمى أو خط التماس سواء على الأرض أو في الهواء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إيقاف اللعب من قبل الحكم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تكون الكرة داخل اللعب في كافة الأوقات الأخرى ، بما في ذلك ارتدادها من حكام المباراة أو قائمي المرمى أو العارضة أو الرايات الركنية وتظل داخل ميدان اللعب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>
              <a:buNone/>
            </a:pPr>
            <a:r>
              <a:rPr lang="ar-IQ" sz="36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 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18740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ar-IQ" sz="3900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Simplified Arabic"/>
              </a:rPr>
              <a:t>المادة(10) </a:t>
            </a:r>
            <a:r>
              <a:rPr lang="ar-IQ" sz="4300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Simplified Arabic"/>
              </a:rPr>
              <a:t>تحديد نتيجة المباراة</a:t>
            </a:r>
          </a:p>
          <a:p>
            <a:pPr marL="0" indent="0" algn="just">
              <a:buNone/>
            </a:pPr>
            <a:r>
              <a:rPr lang="en-US" sz="3000" b="1" dirty="0" smtClean="0">
                <a:solidFill>
                  <a:srgbClr val="C00000"/>
                </a:solidFill>
                <a:effectLst/>
                <a:latin typeface="Simplified Arabic"/>
                <a:ea typeface="Times New Roman"/>
                <a:cs typeface="Simplified Arabic"/>
              </a:rPr>
              <a:t>Determine the outcome of the game</a:t>
            </a:r>
            <a:r>
              <a:rPr lang="en-US" b="1" dirty="0" smtClean="0">
                <a:solidFill>
                  <a:srgbClr val="C00000"/>
                </a:solidFill>
                <a:effectLst/>
                <a:latin typeface="Simplified Arabic"/>
                <a:ea typeface="Times New Roman"/>
                <a:cs typeface="Simplified Arabic"/>
              </a:rPr>
              <a:t>  ) </a:t>
            </a:r>
            <a:r>
              <a:rPr lang="ar-IQ" b="1" dirty="0" smtClean="0">
                <a:solidFill>
                  <a:srgbClr val="C00000"/>
                </a:solidFill>
                <a:effectLst/>
                <a:latin typeface="Simplified Arabic"/>
                <a:ea typeface="Times New Roman"/>
                <a:cs typeface="Simplified Arabic"/>
              </a:rPr>
              <a:t> )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Simplified Arabic"/>
              </a:rPr>
              <a:t>1-إحراز الهدف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يتم احتساب الهدف عند تجاوز الكرة بكاملها لخط المرمى بين قائمي المرمى وتحت العارضة ، شريطة عدم ارتكاب أي مخالفة أو انتهاك لقوانين اللعبة من قبل الفريق الذي أحرز الهدف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في حال قيام الحكم باحتساب الهدف قبل أن تتجاوز الكرة بكاملها لخط المرمى ، يتم استئناف اللعب بإسقاط الكرة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Simplified Arabic"/>
              </a:rPr>
              <a:t>2- الفريق الفائز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عندما تتطلب لوائح المسابقة تحديد فريق فائز بعد انتهاء المباراة بالتعادل أو بعد انتهاء نتيجة مباراتي الذهاب والإياب ، </a:t>
            </a:r>
            <a:r>
              <a:rPr lang="ar-IQ" dirty="0" smtClean="0">
                <a:solidFill>
                  <a:srgbClr val="00B050"/>
                </a:solidFill>
                <a:effectLst/>
                <a:latin typeface="Times New Roman"/>
                <a:ea typeface="Times New Roman"/>
                <a:cs typeface="Simplified Arabic"/>
              </a:rPr>
              <a:t>فأن الإجراءات التالية هي فقط المعتمدة لتحديد الفائز : </a:t>
            </a:r>
            <a:endParaRPr lang="en-US" dirty="0" smtClean="0">
              <a:solidFill>
                <a:srgbClr val="00B050"/>
              </a:solidFill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قاعدة الأهداف خارج الأرض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الوقت الإضافي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ركلات الترجيح من علامة الجزاء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70895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ar-IQ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Simplified Arabic"/>
              </a:rPr>
              <a:t>3- الركلات الترجيحية من علامة الجزاء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باستثناء وجود اعتبارات أخرى ( </a:t>
            </a:r>
            <a:r>
              <a:rPr lang="ar-IQ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Simplified Arabic"/>
              </a:rPr>
              <a:t>مثال</a:t>
            </a: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 وضعية أرضية الميدان أو الأمن والسلامة ... الخ ) يقوم الحكم بإجراء القرعة لتحديد المرمى الذي سيتم اختياره لتنفيذ الركلات والذي قد يتم تغييره فقط لأسباب تتعلق بالسلامة ،</a:t>
            </a:r>
            <a:r>
              <a:rPr lang="ar-IQ" dirty="0" smtClean="0">
                <a:solidFill>
                  <a:srgbClr val="1F497D"/>
                </a:solidFill>
                <a:effectLst/>
                <a:latin typeface="Times New Roman"/>
                <a:ea typeface="Times New Roman"/>
                <a:cs typeface="Simplified Arabic"/>
              </a:rPr>
              <a:t> أ</a:t>
            </a: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و حال أصبح المرمى أو سطح ميدان اللعب غير قابل للاستخدام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يقوم الحكم بإجراء القرعة مرة أخرى والفريق الفائز بالقرعة يقوم بتحديد ما إذا سيقومون بتنفيذ الركلة الأولى أم الثانية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باستثناء بديل لحارس المرمى المصاب فقط يحق للاعبين المتواجدين على أرضية ميدان اللعب أو الذين يتواجدون خارج ميدان اللعب بصورة مؤقتة ( للإصابة أو تعديل معداتهم ...الخ ) بحلول نهاية المباراة المشاركة وتنفيذ الركلات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كل فريق مسؤول عن اختيار ترتيب اللاعبين الذين سيقومون بتنفيذ الركلات ولا يتم إبلاغ الحكم بذلك   الترتيب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عند حلول نهاية المباراة وقبل أو اثناء تنفيذ الركلات لدى أحد الفريقين عدد أكبر من اللاعبين عن الفريق المنافس ، يجب عليهم تقليص عدد لاعبيهم الى نفس عدد لاعبي الفريق المنافس ويجب إبلاغ الحكم بأسماء وأرقام كل لاعب تم استبعاده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يجوز استبدال حارس المرمى الذي ليس بمقدوره مواصلة اللعب قبل أو اثناء الركلات والذي لم يقم فريقه باستنفاذ عدد التبديلات ، ببديل مسمى أو لاعب قد تم استبعاده من أجل مماثلة عدد اللاعبين بين الفريقين ، ولكن لا تكون له أي مشاركة أخرى ولا يحق له بتنفيذ ركلة الجزاء إذا نفذ حارس المرمى المستبدل ركلة ترجيحية حتى انتهاء السلسلة الموالية  .</a:t>
            </a:r>
            <a:r>
              <a:rPr lang="ar-IQ" u="sng" dirty="0" smtClean="0">
                <a:solidFill>
                  <a:srgbClr val="1F497D"/>
                </a:solidFill>
                <a:effectLst/>
                <a:latin typeface="Times New Roman"/>
                <a:ea typeface="Times New Roman"/>
                <a:cs typeface="Simplified Arabic"/>
              </a:rPr>
              <a:t>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ar-IQ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 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>
              <a:lnSpc>
                <a:spcPct val="120000"/>
              </a:lnSpc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05711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90000"/>
              </a:lnSpc>
              <a:buNone/>
            </a:pPr>
            <a:endParaRPr lang="ar-IQ" b="1" dirty="0" smtClean="0">
              <a:solidFill>
                <a:srgbClr val="000000"/>
              </a:solidFill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ar-IQ" b="1" dirty="0" smtClean="0">
                <a:solidFill>
                  <a:srgbClr val="00B050"/>
                </a:solidFill>
                <a:latin typeface="Times New Roman"/>
                <a:ea typeface="Times New Roman"/>
                <a:cs typeface="Simplified Arabic"/>
              </a:rPr>
              <a:t>* </a:t>
            </a:r>
            <a:r>
              <a:rPr lang="ar-IQ" b="1" dirty="0" smtClean="0">
                <a:solidFill>
                  <a:srgbClr val="00B050"/>
                </a:solidFill>
                <a:effectLst/>
                <a:latin typeface="Times New Roman"/>
                <a:ea typeface="Times New Roman"/>
                <a:cs typeface="Simplified Arabic"/>
              </a:rPr>
              <a:t>اثناء تنفيذ الركلات الترجيحية من علامة الجزاء :</a:t>
            </a:r>
            <a:endParaRPr lang="en-US" dirty="0" smtClean="0">
              <a:solidFill>
                <a:srgbClr val="00B050"/>
              </a:solidFill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ينبغي أن يبقى حارس مرمى الفريق الذي يقوم بتنفيذ الركلة في ميدان اللعب خارج منطقة الجزاء على خط المرمى عند نقطة التقائه بخط منطقة الجزاء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يجوز لأحد اللاعبين المؤهلين بتنفيذ الركلات تغيير مكانه مع حارس المرمى . - تكتمل ركلة الجزاء عند توقف الكرة عن الحركة أو خروجها من اللعب أو قيام الحكم بإيقاف اللعب بسبب أي مخالفة للقوانين  . 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لا يجوز تعطيل أو تأخير الركلات الترجيحية من علامة الجزاء بسبب لاعب يغادر ميدان اللعب ، سيتم الغاء ركلة الجزاء المخصصة لهذا اللاعب (لا يتم احراز هدف) في حال عدم عودة هذا اللاعب في الوقت المحدد لتنفيذ الركلة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 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ar-IQ" b="1" dirty="0" smtClean="0">
                <a:solidFill>
                  <a:srgbClr val="00B050"/>
                </a:solidFill>
                <a:effectLst/>
                <a:latin typeface="Times New Roman"/>
                <a:ea typeface="Times New Roman"/>
                <a:cs typeface="Simplified Arabic"/>
              </a:rPr>
              <a:t>* التبديلات والطرد أثناء الركلات الترجيحية من علامة الجزاء :</a:t>
            </a:r>
            <a:endParaRPr lang="en-US" dirty="0" smtClean="0">
              <a:solidFill>
                <a:srgbClr val="00B050"/>
              </a:solidFill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يجوز إنذار أو طرد لاعب أو بديل أو لاعب مستبدل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يجب استبدال الحارس المطرود بلاعب من المؤهلين لتنفيذ الركلات الترجيحية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لا يجوز استبدال لاعب أخر غير حارس المرمى الذي ليس بمقدوره مواصلة اللعب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- لا يجب على </a:t>
            </a:r>
            <a:r>
              <a:rPr lang="ar-IQ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الحكم إلغاء </a:t>
            </a: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المباراة في </a:t>
            </a:r>
            <a:r>
              <a:rPr lang="ar-IQ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حال أصبح </a:t>
            </a: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عدد </a:t>
            </a:r>
            <a:r>
              <a:rPr lang="ar-IQ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لاعبي أحد الفريقين أدنى </a:t>
            </a: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من سبعة لاعبين . 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ar-IQ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Simplified Arabic"/>
              </a:rPr>
              <a:t> </a:t>
            </a:r>
            <a:endParaRPr lang="en-US" dirty="0" smtClean="0">
              <a:effectLst/>
              <a:latin typeface="Times New Roman"/>
              <a:ea typeface="Times New Roman"/>
              <a:cs typeface="Simplified Arabic"/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4742980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853</Words>
  <Application>Microsoft Office PowerPoint</Application>
  <PresentationFormat>عرض على الشاشة (3:4)‏</PresentationFormat>
  <Paragraphs>60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DR.Wael 2010</dc:creator>
  <cp:lastModifiedBy>DR.Wael 2010</cp:lastModifiedBy>
  <cp:revision>5</cp:revision>
  <dcterms:created xsi:type="dcterms:W3CDTF">2019-09-14T07:51:58Z</dcterms:created>
  <dcterms:modified xsi:type="dcterms:W3CDTF">2019-09-14T08:37:15Z</dcterms:modified>
</cp:coreProperties>
</file>